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303" r:id="rId4"/>
    <p:sldId id="304" r:id="rId5"/>
    <p:sldId id="302" r:id="rId6"/>
    <p:sldId id="259" r:id="rId7"/>
    <p:sldId id="268" r:id="rId8"/>
    <p:sldId id="269" r:id="rId9"/>
    <p:sldId id="270" r:id="rId10"/>
    <p:sldId id="271" r:id="rId11"/>
    <p:sldId id="260" r:id="rId12"/>
    <p:sldId id="272" r:id="rId13"/>
    <p:sldId id="273" r:id="rId14"/>
    <p:sldId id="274" r:id="rId15"/>
    <p:sldId id="275" r:id="rId16"/>
    <p:sldId id="277" r:id="rId17"/>
    <p:sldId id="276" r:id="rId18"/>
    <p:sldId id="261" r:id="rId19"/>
    <p:sldId id="278" r:id="rId20"/>
    <p:sldId id="279" r:id="rId21"/>
    <p:sldId id="280" r:id="rId22"/>
    <p:sldId id="281" r:id="rId23"/>
    <p:sldId id="282" r:id="rId24"/>
    <p:sldId id="26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63" r:id="rId40"/>
    <p:sldId id="264" r:id="rId41"/>
    <p:sldId id="298" r:id="rId42"/>
    <p:sldId id="297" r:id="rId43"/>
    <p:sldId id="299" r:id="rId44"/>
    <p:sldId id="265" r:id="rId45"/>
    <p:sldId id="300" r:id="rId46"/>
    <p:sldId id="266" r:id="rId47"/>
    <p:sldId id="301" r:id="rId48"/>
    <p:sldId id="26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9933"/>
    <a:srgbClr val="FF0000"/>
    <a:srgbClr val="007A3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6" autoAdjust="0"/>
    <p:restoredTop sz="93629" autoAdjust="0"/>
  </p:normalViewPr>
  <p:slideViewPr>
    <p:cSldViewPr>
      <p:cViewPr varScale="1">
        <p:scale>
          <a:sx n="110" d="100"/>
          <a:sy n="110" d="100"/>
        </p:scale>
        <p:origin x="126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SLOC-P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GUI</c:v>
                </c:pt>
                <c:pt idx="1">
                  <c:v>Algorithm</c:v>
                </c:pt>
                <c:pt idx="2">
                  <c:v>Network</c:v>
                </c:pt>
                <c:pt idx="3">
                  <c:v>Utils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55.8</c:v>
                </c:pt>
                <c:pt idx="1">
                  <c:v>8.6</c:v>
                </c:pt>
                <c:pt idx="2">
                  <c:v>31.3</c:v>
                </c:pt>
                <c:pt idx="3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86060987031243"/>
          <c:y val="0.35626142090429225"/>
          <c:w val="0.20358164712777485"/>
          <c:h val="0.30507197313506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BC8C-BAB4-44FC-91A2-6F02ED92FD6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6E148-A19F-427E-A824-5DBBD5E09EC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864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E148-A19F-427E-A824-5DBBD5E09ECD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636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E148-A19F-427E-A824-5DBBD5E09ECD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603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E148-A19F-427E-A824-5DBBD5E09ECD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29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E148-A19F-427E-A824-5DBBD5E09ECD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32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E148-A19F-427E-A824-5DBBD5E09ECD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87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E148-A19F-427E-A824-5DBBD5E09ECD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479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E148-A19F-427E-A824-5DBBD5E09ECD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095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E148-A19F-427E-A824-5DBBD5E09ECD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8845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E148-A19F-427E-A824-5DBBD5E09ECD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609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28000">
              <a:srgbClr val="6885B0"/>
            </a:gs>
            <a:gs pos="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49"/>
            <a:ext cx="9144000" cy="111779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9144000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148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8264" y="-27742"/>
            <a:ext cx="2304734" cy="172855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357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8264" y="-27742"/>
            <a:ext cx="2304734" cy="172855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3798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66" y="-27981"/>
            <a:ext cx="2304734" cy="28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66" y="-27981"/>
            <a:ext cx="2304734" cy="28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8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-459432"/>
            <a:ext cx="1944216" cy="19442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180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-459432"/>
            <a:ext cx="1944216" cy="19442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0849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624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624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9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99" y="-239296"/>
            <a:ext cx="1868096" cy="18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99" y="-239296"/>
            <a:ext cx="1868096" cy="18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0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148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3044" y="0"/>
            <a:ext cx="1412776" cy="1412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516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3044" y="0"/>
            <a:ext cx="1412776" cy="1412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0085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34" y="-459432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34" y="-459432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2320" y="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5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2320" y="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9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-434951"/>
            <a:ext cx="2135759" cy="21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5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-434951"/>
            <a:ext cx="2135759" cy="21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9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4816"/>
            <a:ext cx="1376662" cy="13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4816"/>
            <a:ext cx="1376662" cy="13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07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4614" y="0"/>
            <a:ext cx="1359386" cy="135938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7693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4614" y="0"/>
            <a:ext cx="1359386" cy="135938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2358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99392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3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99392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8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3733" y="72457"/>
            <a:ext cx="2400267" cy="83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6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3733" y="72457"/>
            <a:ext cx="2400267" cy="83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7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82" y="125306"/>
            <a:ext cx="1620616" cy="12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6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82" y="125306"/>
            <a:ext cx="1620616" cy="12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7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gradFill flip="none" rotWithShape="1">
          <a:gsLst>
            <a:gs pos="29000">
              <a:srgbClr val="EAEEF4"/>
            </a:gs>
            <a:gs pos="22000">
              <a:srgbClr val="E1E7EF"/>
            </a:gs>
            <a:gs pos="14000">
              <a:srgbClr val="CBD5E3"/>
            </a:gs>
            <a:gs pos="6000">
              <a:srgbClr val="A2B4CE"/>
            </a:gs>
            <a:gs pos="1000">
              <a:srgbClr val="6885B0"/>
            </a:gs>
            <a:gs pos="0">
              <a:schemeClr val="bg1">
                <a:lumMod val="50000"/>
              </a:schemeClr>
            </a:gs>
            <a:gs pos="48000">
              <a:schemeClr val="bg1">
                <a:lumMod val="100000"/>
                <a:alpha val="5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8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45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73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flip="none" rotWithShape="1">
          <a:gsLst>
            <a:gs pos="14000">
              <a:srgbClr val="6885B0"/>
            </a:gs>
            <a:gs pos="0">
              <a:schemeClr val="bg1">
                <a:lumMod val="50000"/>
              </a:schemeClr>
            </a:gs>
            <a:gs pos="15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98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08504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21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07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552"/>
            <a:ext cx="9144000" cy="586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114"/>
            <a:ext cx="1557928" cy="15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6444208" cy="9361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0" y="993474"/>
            <a:ext cx="9144000" cy="58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114"/>
            <a:ext cx="1557928" cy="15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5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6885B0"/>
            </a:gs>
            <a:gs pos="0">
              <a:schemeClr val="bg1">
                <a:lumMod val="50000"/>
              </a:schemeClr>
            </a:gs>
            <a:gs pos="15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7384"/>
            <a:ext cx="91085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527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75" r:id="rId9"/>
    <p:sldLayoutId id="2147483669" r:id="rId10"/>
    <p:sldLayoutId id="2147483676" r:id="rId11"/>
    <p:sldLayoutId id="2147483687" r:id="rId12"/>
    <p:sldLayoutId id="2147483688" r:id="rId13"/>
    <p:sldLayoutId id="2147483667" r:id="rId14"/>
    <p:sldLayoutId id="2147483677" r:id="rId15"/>
    <p:sldLayoutId id="2147483689" r:id="rId16"/>
    <p:sldLayoutId id="2147483690" r:id="rId17"/>
    <p:sldLayoutId id="2147483668" r:id="rId18"/>
    <p:sldLayoutId id="2147483678" r:id="rId19"/>
    <p:sldLayoutId id="2147483663" r:id="rId20"/>
    <p:sldLayoutId id="2147483679" r:id="rId21"/>
    <p:sldLayoutId id="2147483691" r:id="rId22"/>
    <p:sldLayoutId id="2147483692" r:id="rId23"/>
    <p:sldLayoutId id="2147483684" r:id="rId24"/>
    <p:sldLayoutId id="2147483685" r:id="rId25"/>
    <p:sldLayoutId id="2147483693" r:id="rId26"/>
    <p:sldLayoutId id="2147483694" r:id="rId27"/>
    <p:sldLayoutId id="2147483670" r:id="rId28"/>
    <p:sldLayoutId id="2147483680" r:id="rId29"/>
    <p:sldLayoutId id="2147483672" r:id="rId30"/>
    <p:sldLayoutId id="2147483681" r:id="rId31"/>
    <p:sldLayoutId id="2147483695" r:id="rId32"/>
    <p:sldLayoutId id="2147483696" r:id="rId33"/>
    <p:sldLayoutId id="2147483673" r:id="rId34"/>
    <p:sldLayoutId id="2147483682" r:id="rId35"/>
    <p:sldLayoutId id="2147483697" r:id="rId36"/>
    <p:sldLayoutId id="2147483698" r:id="rId37"/>
    <p:sldLayoutId id="2147483674" r:id="rId38"/>
    <p:sldLayoutId id="2147483686" r:id="rId3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9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117795"/>
          </a:xfrm>
        </p:spPr>
        <p:txBody>
          <a:bodyPr>
            <a:noAutofit/>
          </a:bodyPr>
          <a:lstStyle/>
          <a:p>
            <a:r>
              <a:rPr lang="en-CA" b="1" dirty="0"/>
              <a:t>Simulator of an </a:t>
            </a:r>
            <a:r>
              <a:rPr lang="en-CA" b="1" dirty="0" smtClean="0"/>
              <a:t>Asynchronous Distributed System 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9144000" cy="792088"/>
          </a:xfrm>
        </p:spPr>
        <p:txBody>
          <a:bodyPr>
            <a:normAutofit/>
          </a:bodyPr>
          <a:lstStyle/>
          <a:p>
            <a:r>
              <a:rPr lang="en-CA" sz="4000" dirty="0" smtClean="0"/>
              <a:t>Daniel Servos</a:t>
            </a:r>
            <a:endParaRPr lang="en-CA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2636912"/>
            <a:ext cx="91440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CS9668: </a:t>
            </a:r>
            <a:r>
              <a:rPr lang="en-CA" dirty="0"/>
              <a:t>Internet </a:t>
            </a:r>
            <a:r>
              <a:rPr lang="en-CA" dirty="0" err="1" smtClean="0"/>
              <a:t>Algorithmics</a:t>
            </a:r>
            <a:endParaRPr lang="en-CA" dirty="0" smtClean="0"/>
          </a:p>
          <a:p>
            <a:r>
              <a:rPr lang="en-CA" dirty="0" smtClean="0"/>
              <a:t>Implementation Project</a:t>
            </a:r>
          </a:p>
          <a:p>
            <a:r>
              <a:rPr lang="en-CA" dirty="0" smtClean="0"/>
              <a:t>April 22</a:t>
            </a:r>
            <a:r>
              <a:rPr lang="en-CA" baseline="30000" dirty="0" smtClean="0"/>
              <a:t>nd</a:t>
            </a:r>
            <a:r>
              <a:rPr lang="en-CA" dirty="0" smtClean="0"/>
              <a:t>, 2015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972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Synchronous Simulation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195200"/>
            <a:ext cx="8156656" cy="52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Asynchronous </a:t>
            </a:r>
            <a:r>
              <a:rPr lang="en-CA" dirty="0"/>
              <a:t>Simulation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195200"/>
            <a:ext cx="8156656" cy="52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Asynchronous </a:t>
            </a:r>
            <a:r>
              <a:rPr lang="en-CA" dirty="0"/>
              <a:t>Simulation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99" y="1195200"/>
            <a:ext cx="8156656" cy="52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2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Asynchronous </a:t>
            </a:r>
            <a:r>
              <a:rPr lang="en-CA" dirty="0"/>
              <a:t>Simulation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195200"/>
            <a:ext cx="8156656" cy="52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3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Asynchronous </a:t>
            </a:r>
            <a:r>
              <a:rPr lang="en-CA" dirty="0"/>
              <a:t>Simulation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195200"/>
            <a:ext cx="8156656" cy="52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Asynchronous </a:t>
            </a:r>
            <a:r>
              <a:rPr lang="en-CA" dirty="0"/>
              <a:t>Simulation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195200"/>
            <a:ext cx="8156656" cy="52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53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Asynchronous </a:t>
            </a:r>
            <a:r>
              <a:rPr lang="en-CA" dirty="0"/>
              <a:t>Simulation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195200"/>
            <a:ext cx="8156656" cy="52546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67544" y="3913892"/>
            <a:ext cx="8208912" cy="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96" y="355385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err="1" smtClean="0">
                <a:solidFill>
                  <a:srgbClr val="FF0000"/>
                </a:solidFill>
              </a:rPr>
              <a:t>T</a:t>
            </a:r>
            <a:r>
              <a:rPr lang="en-CA" sz="2800" b="1" baseline="-25000" dirty="0" err="1" smtClean="0">
                <a:solidFill>
                  <a:srgbClr val="FF0000"/>
                </a:solidFill>
              </a:rPr>
              <a:t>i</a:t>
            </a:r>
            <a:endParaRPr lang="en-CA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9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Asynchronous </a:t>
            </a:r>
            <a:r>
              <a:rPr lang="en-CA" dirty="0"/>
              <a:t>Simulation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195200"/>
            <a:ext cx="8156656" cy="52546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7544" y="3913892"/>
            <a:ext cx="8208912" cy="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96" y="355385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err="1" smtClean="0">
                <a:solidFill>
                  <a:srgbClr val="FF0000"/>
                </a:solidFill>
              </a:rPr>
              <a:t>T</a:t>
            </a:r>
            <a:r>
              <a:rPr lang="en-CA" sz="2800" b="1" baseline="-25000" dirty="0" err="1" smtClean="0">
                <a:solidFill>
                  <a:srgbClr val="FF0000"/>
                </a:solidFill>
              </a:rPr>
              <a:t>i</a:t>
            </a:r>
            <a:endParaRPr lang="en-CA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06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Deterministic </a:t>
            </a:r>
            <a:r>
              <a:rPr lang="en-CA" dirty="0" smtClean="0"/>
              <a:t>Approach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953896"/>
            <a:ext cx="159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200" dirty="0" smtClean="0"/>
              <a:t>Max  =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2106740" y="1620089"/>
            <a:ext cx="7001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/>
              <a:t>Maximum time required to complete one cycle of any algorithm being </a:t>
            </a:r>
            <a:r>
              <a:rPr lang="en-CA" sz="3200" dirty="0" smtClean="0"/>
              <a:t>simulated.</a:t>
            </a:r>
            <a:endParaRPr lang="en-C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7306" y="3660033"/>
            <a:ext cx="159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200" dirty="0" smtClean="0"/>
              <a:t>Min   =</a:t>
            </a:r>
            <a:endParaRPr lang="en-CA" sz="3200" dirty="0"/>
          </a:p>
        </p:txBody>
      </p:sp>
      <p:sp>
        <p:nvSpPr>
          <p:cNvPr id="7" name="Rectangle 6"/>
          <p:cNvSpPr/>
          <p:nvPr/>
        </p:nvSpPr>
        <p:spPr>
          <a:xfrm>
            <a:off x="2110518" y="3672525"/>
            <a:ext cx="7001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/>
              <a:t>User define </a:t>
            </a:r>
            <a:r>
              <a:rPr lang="en-CA" sz="3200" dirty="0" smtClean="0"/>
              <a:t>minimum tick speed</a:t>
            </a:r>
            <a:endParaRPr lang="en-C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991973"/>
            <a:ext cx="167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200" b="1" dirty="0" smtClean="0"/>
              <a:t>1 Tick   =</a:t>
            </a:r>
            <a:endParaRPr lang="en-CA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110518" y="5004465"/>
            <a:ext cx="7001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/>
              <a:t>Min </a:t>
            </a:r>
            <a:r>
              <a:rPr lang="en-CA" sz="3200" b="1" u="sng" dirty="0" smtClean="0"/>
              <a:t>if</a:t>
            </a:r>
            <a:r>
              <a:rPr lang="en-CA" sz="3200" b="1" dirty="0" smtClean="0"/>
              <a:t> Min &gt; Max </a:t>
            </a:r>
            <a:r>
              <a:rPr lang="en-CA" sz="3200" b="1" u="sng" dirty="0" smtClean="0"/>
              <a:t>else</a:t>
            </a:r>
            <a:r>
              <a:rPr lang="en-CA" sz="3200" b="1" dirty="0" smtClean="0"/>
              <a:t> Max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33302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Deterministic </a:t>
            </a:r>
            <a:r>
              <a:rPr lang="en-CA" dirty="0" smtClean="0"/>
              <a:t>Approach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195200"/>
            <a:ext cx="8259796" cy="52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7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Specification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813690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Create Asynchronous Distributed Network Simulator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Take as input: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Processors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Links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Algorithm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Seed of each processor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Delay of each link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Probability that each link will fail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Probability that each processor will fail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err="1"/>
              <a:t>Bizantine</a:t>
            </a:r>
            <a:r>
              <a:rPr lang="en-CA" sz="2700" dirty="0"/>
              <a:t> </a:t>
            </a:r>
            <a:r>
              <a:rPr lang="en-CA" sz="2700" dirty="0" smtClean="0"/>
              <a:t>failures allowed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Speeds and delays change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GUI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Easy to use</a:t>
            </a:r>
            <a:endParaRPr lang="en-CA" sz="2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700" dirty="0"/>
          </a:p>
        </p:txBody>
      </p:sp>
    </p:spTree>
    <p:extLst>
      <p:ext uri="{BB962C8B-B14F-4D97-AF65-F5344CB8AC3E}">
        <p14:creationId xmlns:p14="http://schemas.microsoft.com/office/powerpoint/2010/main" val="3639585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Deterministic </a:t>
            </a:r>
            <a:r>
              <a:rPr lang="en-CA" dirty="0" smtClean="0"/>
              <a:t>Approach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195200"/>
            <a:ext cx="8259796" cy="525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010534"/>
            <a:ext cx="878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Delay = 1                    Delay = 2                   Delay = 1                    Delay = 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7842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Deterministic </a:t>
            </a:r>
            <a:r>
              <a:rPr lang="en-CA" dirty="0" smtClean="0"/>
              <a:t>Approach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010534"/>
            <a:ext cx="878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Delay = 1                    Delay = 2                   Delay = 1                    Delay = 3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195200"/>
            <a:ext cx="8259796" cy="5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8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Deterministic </a:t>
            </a:r>
            <a:r>
              <a:rPr lang="en-CA" dirty="0" smtClean="0"/>
              <a:t>Approach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010534"/>
            <a:ext cx="878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Delay = 1                    Delay = 2                   Delay = 1                    Delay = 3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195200"/>
            <a:ext cx="8259796" cy="5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02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Deterministic </a:t>
            </a:r>
            <a:r>
              <a:rPr lang="en-CA" dirty="0" smtClean="0"/>
              <a:t>Approach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195200"/>
            <a:ext cx="8259796" cy="594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1010534"/>
            <a:ext cx="878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Delay = 1                    Delay = 2                   Delay = 1                    Delay = 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1010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2132856"/>
            <a:ext cx="3096345" cy="2823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836712"/>
            <a:ext cx="3598782" cy="6210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805264"/>
            <a:ext cx="3552600" cy="9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58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836712"/>
            <a:ext cx="3598782" cy="6210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2134800"/>
            <a:ext cx="3100790" cy="2827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805264"/>
            <a:ext cx="3552600" cy="9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14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836712"/>
            <a:ext cx="3598782" cy="6210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2134800"/>
            <a:ext cx="3100790" cy="2827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805264"/>
            <a:ext cx="3552600" cy="9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89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836712"/>
            <a:ext cx="3598782" cy="6210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2134800"/>
            <a:ext cx="3100790" cy="2827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805264"/>
            <a:ext cx="3552600" cy="9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28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134800"/>
            <a:ext cx="3100790" cy="2827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00" y="835200"/>
            <a:ext cx="3598727" cy="6210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805264"/>
            <a:ext cx="3552600" cy="9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68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134800"/>
            <a:ext cx="3100790" cy="282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00" y="835200"/>
            <a:ext cx="3598727" cy="6210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805264"/>
            <a:ext cx="3552600" cy="9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0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Specification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813690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700" b="1" dirty="0" smtClean="0"/>
              <a:t>Simulation Extras: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/>
              <a:t>Link </a:t>
            </a:r>
            <a:r>
              <a:rPr lang="en-CA" sz="2700" dirty="0" smtClean="0"/>
              <a:t>bandwidth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Byte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/>
              <a:t>D</a:t>
            </a:r>
            <a:r>
              <a:rPr lang="en-CA" sz="2700" dirty="0" smtClean="0"/>
              <a:t>ifferent algorithms at same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/>
              <a:t>Multiple algorithms on one </a:t>
            </a:r>
            <a:r>
              <a:rPr lang="en-CA" sz="2700" dirty="0" smtClean="0"/>
              <a:t>processor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Pause/restart </a:t>
            </a:r>
            <a:r>
              <a:rPr lang="en-CA" sz="2700" dirty="0" smtClean="0"/>
              <a:t>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/>
              <a:t>Simulation </a:t>
            </a:r>
            <a:r>
              <a:rPr lang="en-CA" sz="2700" dirty="0" smtClean="0"/>
              <a:t>statistics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Directional links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Deterministic 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700" dirty="0"/>
          </a:p>
        </p:txBody>
      </p:sp>
    </p:spTree>
    <p:extLst>
      <p:ext uri="{BB962C8B-B14F-4D97-AF65-F5344CB8AC3E}">
        <p14:creationId xmlns:p14="http://schemas.microsoft.com/office/powerpoint/2010/main" val="3102001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134800"/>
            <a:ext cx="3100790" cy="2827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00" y="835200"/>
            <a:ext cx="3598727" cy="6210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805264"/>
            <a:ext cx="3552600" cy="9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52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134800"/>
            <a:ext cx="3100790" cy="2827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00" y="835200"/>
            <a:ext cx="3598727" cy="621027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7544" y="3503186"/>
            <a:ext cx="504056" cy="1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43608" y="3520773"/>
            <a:ext cx="1296144" cy="268267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0974" y="3278122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P</a:t>
            </a:r>
            <a:r>
              <a:rPr lang="en-CA" sz="2000" b="1" baseline="-25000" dirty="0" smtClean="0"/>
              <a:t>i</a:t>
            </a:r>
            <a:endParaRPr lang="en-CA" sz="2000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3156" y="3061141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M</a:t>
            </a:r>
            <a:endParaRPr lang="en-CA" sz="2000" b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481083" y="3292958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M</a:t>
            </a:r>
            <a:endParaRPr lang="en-CA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238337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134800"/>
            <a:ext cx="3100790" cy="2827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00" y="835200"/>
            <a:ext cx="3598727" cy="62102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195736" y="4725144"/>
            <a:ext cx="0" cy="1368152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72341" y="6093296"/>
            <a:ext cx="212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/>
              <a:t>Network Manager</a:t>
            </a:r>
            <a:endParaRPr lang="en-CA" sz="20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5209165"/>
            <a:ext cx="1443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Tick Update</a:t>
            </a:r>
            <a:endParaRPr lang="en-CA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912144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134800"/>
            <a:ext cx="3100790" cy="2827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00" y="835200"/>
            <a:ext cx="3598727" cy="621027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347864" y="4077072"/>
            <a:ext cx="2448272" cy="576064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69852" y="3940338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M</a:t>
            </a:r>
            <a:endParaRPr lang="en-CA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742128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99141"/>
            <a:ext cx="2880320" cy="6074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41" y="2492896"/>
            <a:ext cx="3590194" cy="25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57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41" y="2492896"/>
            <a:ext cx="3590194" cy="2523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900000"/>
            <a:ext cx="2874455" cy="60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10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41" y="2492896"/>
            <a:ext cx="3590194" cy="2523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900000"/>
            <a:ext cx="2874455" cy="60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52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41" y="2492896"/>
            <a:ext cx="3590194" cy="2523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900000"/>
            <a:ext cx="2874455" cy="60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84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900000"/>
            <a:ext cx="2874455" cy="6061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00" y="2494800"/>
            <a:ext cx="3598727" cy="25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5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GUI </a:t>
            </a:r>
            <a:r>
              <a:rPr lang="en-CA" dirty="0"/>
              <a:t>Design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60848"/>
            <a:ext cx="3719999" cy="3199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416892"/>
            <a:ext cx="3929000" cy="24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4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Specification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813690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700" b="1" dirty="0" smtClean="0"/>
              <a:t>GUI Extras: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GUI based network editor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/>
              <a:t>Runtime </a:t>
            </a:r>
            <a:r>
              <a:rPr lang="en-CA" sz="2700" dirty="0" smtClean="0"/>
              <a:t>algorithm loading/switching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Common editing tools (copy, cut, paste, undo, redo)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Export network graph as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Printing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Full screen mode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Zooming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700" dirty="0" smtClean="0"/>
              <a:t>Logging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700" dirty="0"/>
          </a:p>
        </p:txBody>
      </p:sp>
    </p:spTree>
    <p:extLst>
      <p:ext uri="{BB962C8B-B14F-4D97-AF65-F5344CB8AC3E}">
        <p14:creationId xmlns:p14="http://schemas.microsoft.com/office/powerpoint/2010/main" val="2898851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dirty="0" err="1"/>
              <a:t>Interthread</a:t>
            </a:r>
            <a:r>
              <a:rPr lang="en-CA" dirty="0"/>
              <a:t>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2" y="1052736"/>
            <a:ext cx="2799182" cy="2407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33" y="3446395"/>
            <a:ext cx="2791800" cy="1767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961" y="1085158"/>
            <a:ext cx="2151204" cy="4536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103" y="5425431"/>
            <a:ext cx="2179361" cy="1531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562" y="908720"/>
            <a:ext cx="260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Event Dispatching Thread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9178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dirty="0" err="1"/>
              <a:t>Interthread</a:t>
            </a:r>
            <a:r>
              <a:rPr lang="en-CA" dirty="0"/>
              <a:t>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2" y="1052736"/>
            <a:ext cx="2799182" cy="2407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33" y="3446395"/>
            <a:ext cx="2791800" cy="1767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961" y="1085158"/>
            <a:ext cx="2151204" cy="4536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103" y="5425431"/>
            <a:ext cx="2179361" cy="153196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843808" y="3212976"/>
            <a:ext cx="3816424" cy="108012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562" y="908720"/>
            <a:ext cx="260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Event Dispatching Thread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 rot="20594223">
            <a:off x="3627087" y="3464864"/>
            <a:ext cx="176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Register Listener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90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dirty="0" err="1"/>
              <a:t>Interthread</a:t>
            </a:r>
            <a:r>
              <a:rPr lang="en-CA" dirty="0"/>
              <a:t>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2" y="1052736"/>
            <a:ext cx="2799182" cy="2407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33" y="3446395"/>
            <a:ext cx="2791800" cy="1767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961" y="1085158"/>
            <a:ext cx="2151204" cy="4536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103" y="5425431"/>
            <a:ext cx="2179361" cy="153196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771800" y="4725145"/>
            <a:ext cx="3762161" cy="1296143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6143" y="942945"/>
            <a:ext cx="147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Swing Thread</a:t>
            </a:r>
            <a:endParaRPr lang="en-CA" dirty="0"/>
          </a:p>
        </p:txBody>
      </p:sp>
      <p:sp>
        <p:nvSpPr>
          <p:cNvPr id="14" name="Rounded Rectangle 13"/>
          <p:cNvSpPr/>
          <p:nvPr/>
        </p:nvSpPr>
        <p:spPr>
          <a:xfrm rot="20462632">
            <a:off x="3978187" y="4758815"/>
            <a:ext cx="1152128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chemeClr val="bg1">
                    <a:lumMod val="10000"/>
                  </a:schemeClr>
                </a:solidFill>
              </a:rPr>
              <a:t>Event</a:t>
            </a:r>
            <a:endParaRPr lang="en-CA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93724" y="5214174"/>
            <a:ext cx="1503970" cy="1570811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26179" y="5646339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Event</a:t>
            </a:r>
          </a:p>
          <a:p>
            <a:pPr algn="ctr"/>
            <a:r>
              <a:rPr lang="en-CA" b="1" dirty="0" smtClean="0"/>
              <a:t>Queue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657243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dirty="0" err="1"/>
              <a:t>Interthread</a:t>
            </a:r>
            <a:r>
              <a:rPr lang="en-CA" dirty="0"/>
              <a:t>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2" y="1052736"/>
            <a:ext cx="2799182" cy="2407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33" y="3446395"/>
            <a:ext cx="2791800" cy="1767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961" y="1085158"/>
            <a:ext cx="2151204" cy="4536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103" y="5425431"/>
            <a:ext cx="2179361" cy="15319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6143" y="942945"/>
            <a:ext cx="147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Swing Thread</a:t>
            </a:r>
            <a:endParaRPr lang="en-CA" dirty="0"/>
          </a:p>
        </p:txBody>
      </p:sp>
      <p:sp>
        <p:nvSpPr>
          <p:cNvPr id="15" name="Rounded Rectangle 14"/>
          <p:cNvSpPr/>
          <p:nvPr/>
        </p:nvSpPr>
        <p:spPr>
          <a:xfrm>
            <a:off x="1093724" y="5214174"/>
            <a:ext cx="1503970" cy="1570811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26179" y="5646339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Event</a:t>
            </a:r>
          </a:p>
          <a:p>
            <a:pPr algn="ctr"/>
            <a:r>
              <a:rPr lang="en-CA" b="1" dirty="0" smtClean="0"/>
              <a:t>Queue </a:t>
            </a:r>
            <a:endParaRPr lang="en-CA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59632" y="5445224"/>
            <a:ext cx="1152128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chemeClr val="bg1">
                    <a:lumMod val="10000"/>
                  </a:schemeClr>
                </a:solidFill>
              </a:rPr>
              <a:t>Event</a:t>
            </a:r>
            <a:endParaRPr lang="en-CA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9645" y="6115104"/>
            <a:ext cx="1152128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chemeClr val="bg1">
                    <a:lumMod val="10000"/>
                  </a:schemeClr>
                </a:solidFill>
              </a:rPr>
              <a:t>Event</a:t>
            </a:r>
            <a:endParaRPr lang="en-CA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829520" y="4950283"/>
            <a:ext cx="1" cy="47514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580690" y="3201529"/>
            <a:ext cx="1" cy="47514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472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572136" cy="39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23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90872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/>
              <a:t>import</a:t>
            </a:r>
            <a:r>
              <a:rPr lang="en-CA" dirty="0" smtClean="0"/>
              <a:t> </a:t>
            </a:r>
            <a:r>
              <a:rPr lang="en-CA" dirty="0" err="1"/>
              <a:t>dans.algorithm.Algorithm</a:t>
            </a:r>
            <a:r>
              <a:rPr lang="en-CA" dirty="0"/>
              <a:t>;</a:t>
            </a:r>
          </a:p>
          <a:p>
            <a:r>
              <a:rPr lang="en-CA" b="1" dirty="0"/>
              <a:t>import</a:t>
            </a:r>
            <a:r>
              <a:rPr lang="en-CA" dirty="0"/>
              <a:t> </a:t>
            </a:r>
            <a:r>
              <a:rPr lang="en-CA" dirty="0" err="1"/>
              <a:t>dans.algorithm.Message</a:t>
            </a:r>
            <a:r>
              <a:rPr lang="en-CA" dirty="0" smtClean="0"/>
              <a:t>;</a:t>
            </a:r>
            <a:endParaRPr lang="en-CA" dirty="0"/>
          </a:p>
          <a:p>
            <a:endParaRPr lang="en-CA" dirty="0" smtClean="0"/>
          </a:p>
          <a:p>
            <a:r>
              <a:rPr lang="en-CA" b="1" dirty="0" smtClean="0"/>
              <a:t>public</a:t>
            </a:r>
            <a:r>
              <a:rPr lang="en-CA" dirty="0" smtClean="0"/>
              <a:t> </a:t>
            </a:r>
            <a:r>
              <a:rPr lang="en-CA" b="1" dirty="0"/>
              <a:t>class</a:t>
            </a:r>
            <a:r>
              <a:rPr lang="en-CA" dirty="0"/>
              <a:t> </a:t>
            </a:r>
            <a:r>
              <a:rPr lang="en-CA" dirty="0" err="1" smtClean="0">
                <a:solidFill>
                  <a:srgbClr val="0070C0"/>
                </a:solidFill>
              </a:rPr>
              <a:t>MyAlgorithm</a:t>
            </a:r>
            <a:r>
              <a:rPr lang="en-CA" dirty="0" smtClean="0"/>
              <a:t> </a:t>
            </a:r>
            <a:r>
              <a:rPr lang="en-CA" b="1" dirty="0"/>
              <a:t>extends</a:t>
            </a:r>
            <a:r>
              <a:rPr lang="en-CA" dirty="0"/>
              <a:t> </a:t>
            </a:r>
            <a:r>
              <a:rPr lang="en-CA" dirty="0">
                <a:solidFill>
                  <a:srgbClr val="0070C0"/>
                </a:solidFill>
              </a:rPr>
              <a:t>Algorithm</a:t>
            </a:r>
            <a:r>
              <a:rPr lang="en-CA" dirty="0"/>
              <a:t> </a:t>
            </a:r>
            <a:r>
              <a:rPr lang="en-CA" dirty="0" smtClean="0"/>
              <a:t>{</a:t>
            </a:r>
          </a:p>
          <a:p>
            <a:endParaRPr lang="en-CA" sz="1200" dirty="0"/>
          </a:p>
          <a:p>
            <a:r>
              <a:rPr lang="en-CA" dirty="0"/>
              <a:t>    @Override</a:t>
            </a:r>
          </a:p>
          <a:p>
            <a:r>
              <a:rPr lang="en-CA" dirty="0"/>
              <a:t>    </a:t>
            </a:r>
            <a:r>
              <a:rPr lang="en-CA" b="1" dirty="0"/>
              <a:t>public</a:t>
            </a:r>
            <a:r>
              <a:rPr lang="en-CA" dirty="0"/>
              <a:t> </a:t>
            </a:r>
            <a:r>
              <a:rPr lang="en-CA" b="1" dirty="0"/>
              <a:t>Object</a:t>
            </a:r>
            <a:r>
              <a:rPr lang="en-CA" dirty="0"/>
              <a:t> </a:t>
            </a:r>
            <a:r>
              <a:rPr lang="en-CA" dirty="0">
                <a:solidFill>
                  <a:srgbClr val="0070C0"/>
                </a:solidFill>
              </a:rPr>
              <a:t>algorithm</a:t>
            </a:r>
            <a:r>
              <a:rPr lang="en-CA" dirty="0"/>
              <a:t>() </a:t>
            </a:r>
            <a:r>
              <a:rPr lang="en-CA" dirty="0" smtClean="0"/>
              <a:t>{</a:t>
            </a:r>
          </a:p>
          <a:p>
            <a:endParaRPr lang="en-CA" dirty="0"/>
          </a:p>
          <a:p>
            <a:r>
              <a:rPr lang="en-CA" dirty="0"/>
              <a:t> </a:t>
            </a:r>
            <a:r>
              <a:rPr lang="en-CA" dirty="0" smtClean="0"/>
              <a:t>       </a:t>
            </a:r>
            <a:r>
              <a:rPr lang="en-CA" dirty="0" smtClean="0">
                <a:solidFill>
                  <a:srgbClr val="009644"/>
                </a:solidFill>
              </a:rPr>
              <a:t>//Do algorithm </a:t>
            </a:r>
            <a:r>
              <a:rPr lang="en-CA" dirty="0">
                <a:solidFill>
                  <a:srgbClr val="009644"/>
                </a:solidFill>
              </a:rPr>
              <a:t>s</a:t>
            </a:r>
            <a:r>
              <a:rPr lang="en-CA" dirty="0" smtClean="0">
                <a:solidFill>
                  <a:srgbClr val="009644"/>
                </a:solidFill>
              </a:rPr>
              <a:t>etup </a:t>
            </a:r>
            <a:r>
              <a:rPr lang="en-CA" dirty="0">
                <a:solidFill>
                  <a:srgbClr val="009644"/>
                </a:solidFill>
              </a:rPr>
              <a:t>h</a:t>
            </a:r>
            <a:r>
              <a:rPr lang="en-CA" dirty="0" smtClean="0">
                <a:solidFill>
                  <a:srgbClr val="009644"/>
                </a:solidFill>
              </a:rPr>
              <a:t>ere</a:t>
            </a:r>
          </a:p>
          <a:p>
            <a:endParaRPr lang="en-CA" dirty="0"/>
          </a:p>
          <a:p>
            <a:r>
              <a:rPr lang="en-CA" dirty="0"/>
              <a:t>        </a:t>
            </a:r>
            <a:r>
              <a:rPr lang="en-CA" b="1" dirty="0"/>
              <a:t>while</a:t>
            </a:r>
            <a:r>
              <a:rPr lang="en-CA" dirty="0"/>
              <a:t>(</a:t>
            </a:r>
            <a:r>
              <a:rPr lang="en-CA" dirty="0" err="1">
                <a:solidFill>
                  <a:srgbClr val="0070C0"/>
                </a:solidFill>
              </a:rPr>
              <a:t>doMainLoop</a:t>
            </a:r>
            <a:r>
              <a:rPr lang="en-CA" dirty="0"/>
              <a:t>()) </a:t>
            </a:r>
            <a:r>
              <a:rPr lang="en-CA" dirty="0" smtClean="0"/>
              <a:t>{</a:t>
            </a:r>
          </a:p>
          <a:p>
            <a:r>
              <a:rPr lang="en-CA" dirty="0" smtClean="0"/>
              <a:t>                  </a:t>
            </a:r>
            <a:r>
              <a:rPr lang="en-CA" dirty="0" smtClean="0">
                <a:solidFill>
                  <a:srgbClr val="009644"/>
                </a:solidFill>
              </a:rPr>
              <a:t>//Main algorithm code</a:t>
            </a:r>
          </a:p>
          <a:p>
            <a:endParaRPr lang="en-CA" dirty="0"/>
          </a:p>
          <a:p>
            <a:r>
              <a:rPr lang="en-CA" dirty="0" smtClean="0"/>
              <a:t>                  </a:t>
            </a:r>
            <a:r>
              <a:rPr lang="en-CA" dirty="0" smtClean="0">
                <a:solidFill>
                  <a:srgbClr val="009644"/>
                </a:solidFill>
              </a:rPr>
              <a:t>//Break, return, </a:t>
            </a:r>
            <a:r>
              <a:rPr lang="en-CA" dirty="0">
                <a:solidFill>
                  <a:srgbClr val="009644"/>
                </a:solidFill>
              </a:rPr>
              <a:t>or call </a:t>
            </a:r>
            <a:r>
              <a:rPr lang="en-CA" dirty="0" smtClean="0">
                <a:solidFill>
                  <a:srgbClr val="009644"/>
                </a:solidFill>
              </a:rPr>
              <a:t>terminate() when done</a:t>
            </a:r>
          </a:p>
          <a:p>
            <a:r>
              <a:rPr lang="en-CA" dirty="0"/>
              <a:t> </a:t>
            </a:r>
            <a:r>
              <a:rPr lang="en-CA" dirty="0" smtClean="0"/>
              <a:t>       }</a:t>
            </a:r>
            <a:endParaRPr lang="en-CA" dirty="0"/>
          </a:p>
          <a:p>
            <a:r>
              <a:rPr lang="en-CA" dirty="0"/>
              <a:t>        </a:t>
            </a:r>
            <a:endParaRPr lang="en-CA" dirty="0" smtClean="0"/>
          </a:p>
          <a:p>
            <a:r>
              <a:rPr lang="en-CA" dirty="0" smtClean="0">
                <a:solidFill>
                  <a:srgbClr val="009644"/>
                </a:solidFill>
              </a:rPr>
              <a:t>        //Code to </a:t>
            </a:r>
            <a:r>
              <a:rPr lang="en-CA" dirty="0">
                <a:solidFill>
                  <a:srgbClr val="009644"/>
                </a:solidFill>
              </a:rPr>
              <a:t>run </a:t>
            </a:r>
            <a:r>
              <a:rPr lang="en-CA" dirty="0" smtClean="0">
                <a:solidFill>
                  <a:srgbClr val="009644"/>
                </a:solidFill>
              </a:rPr>
              <a:t>before termination </a:t>
            </a:r>
            <a:endParaRPr lang="en-CA" dirty="0">
              <a:solidFill>
                <a:srgbClr val="009644"/>
              </a:solidFill>
            </a:endParaRPr>
          </a:p>
          <a:p>
            <a:endParaRPr lang="en-CA" dirty="0"/>
          </a:p>
          <a:p>
            <a:r>
              <a:rPr lang="en-CA" dirty="0"/>
              <a:t>        </a:t>
            </a:r>
            <a:r>
              <a:rPr lang="en-CA" b="1" dirty="0"/>
              <a:t>return</a:t>
            </a:r>
            <a:r>
              <a:rPr lang="en-CA" dirty="0"/>
              <a:t> </a:t>
            </a:r>
            <a:r>
              <a:rPr lang="en-CA" dirty="0" err="1" smtClean="0">
                <a:solidFill>
                  <a:srgbClr val="0070C0"/>
                </a:solidFill>
              </a:rPr>
              <a:t>MyResults</a:t>
            </a:r>
            <a:r>
              <a:rPr lang="en-CA" dirty="0" smtClean="0"/>
              <a:t>;</a:t>
            </a:r>
            <a:endParaRPr lang="en-CA" dirty="0"/>
          </a:p>
          <a:p>
            <a:r>
              <a:rPr lang="en-CA" dirty="0"/>
              <a:t>    </a:t>
            </a:r>
            <a:r>
              <a:rPr lang="en-CA" dirty="0" smtClean="0"/>
              <a:t>}</a:t>
            </a:r>
          </a:p>
          <a:p>
            <a:endParaRPr lang="en-CA" sz="1200" dirty="0"/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21867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Implementation Details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412776"/>
            <a:ext cx="91119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 smtClean="0"/>
              <a:t>Java 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 err="1" smtClean="0"/>
              <a:t>JGraphX</a:t>
            </a:r>
            <a:r>
              <a:rPr lang="en-CA" sz="2800" dirty="0"/>
              <a:t> </a:t>
            </a:r>
            <a:r>
              <a:rPr lang="en-CA" sz="2800" dirty="0" smtClean="0"/>
              <a:t>- Graph visualization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/>
              <a:t>Swing</a:t>
            </a:r>
            <a:r>
              <a:rPr lang="en-CA" sz="2800" dirty="0"/>
              <a:t> - Basic GUI </a:t>
            </a:r>
            <a:r>
              <a:rPr lang="en-CA" sz="2800" dirty="0" smtClean="0"/>
              <a:t>components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 smtClean="0"/>
              <a:t>JLFGR</a:t>
            </a:r>
            <a:r>
              <a:rPr lang="en-CA" sz="2800" dirty="0" smtClean="0"/>
              <a:t> – Java look and feel graphics repository (icon images)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39055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Implementation Details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73966511"/>
              </p:ext>
            </p:extLst>
          </p:nvPr>
        </p:nvGraphicFramePr>
        <p:xfrm>
          <a:off x="2555776" y="861189"/>
          <a:ext cx="49685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30772" y="921016"/>
            <a:ext cx="858697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SLOC-P</a:t>
            </a:r>
            <a:endParaRPr lang="en-CA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000919"/>
              </p:ext>
            </p:extLst>
          </p:nvPr>
        </p:nvGraphicFramePr>
        <p:xfrm>
          <a:off x="1686281" y="4581128"/>
          <a:ext cx="6192688" cy="2221548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1204133"/>
                <a:gridCol w="1032115"/>
                <a:gridCol w="3956440"/>
              </a:tblGrid>
              <a:tr h="205506">
                <a:tc>
                  <a:txBody>
                    <a:bodyPr/>
                    <a:lstStyle/>
                    <a:p>
                      <a:r>
                        <a:rPr lang="en-CA" sz="1600" dirty="0"/>
                        <a:t>Symbol</a:t>
                      </a:r>
                      <a:endParaRPr lang="en-CA" sz="1600" b="1" dirty="0"/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Count</a:t>
                      </a:r>
                      <a:endParaRPr lang="en-CA" sz="1600" b="1" dirty="0"/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Definition</a:t>
                      </a:r>
                      <a:endParaRPr lang="en-CA" sz="1600" b="1" dirty="0"/>
                    </a:p>
                  </a:txBody>
                  <a:tcPr marL="73524" marR="73524" marT="36762" marB="36762" anchor="ctr"/>
                </a:tc>
              </a:tr>
              <a:tr h="134646">
                <a:tc>
                  <a:txBody>
                    <a:bodyPr/>
                    <a:lstStyle/>
                    <a:p>
                      <a:r>
                        <a:rPr lang="en-CA" sz="1600"/>
                        <a:t>Source Files</a:t>
                      </a:r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54</a:t>
                      </a:r>
                      <a:endParaRPr lang="en-CA" sz="1600" dirty="0"/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Source Files</a:t>
                      </a:r>
                    </a:p>
                  </a:txBody>
                  <a:tcPr marL="73524" marR="73524" marT="36762" marB="36762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/>
                        <a:t>Directories</a:t>
                      </a:r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7</a:t>
                      </a:r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Directories</a:t>
                      </a:r>
                    </a:p>
                  </a:txBody>
                  <a:tcPr marL="73524" marR="73524" marT="36762" marB="36762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/>
                        <a:t>LOC</a:t>
                      </a:r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9825</a:t>
                      </a:r>
                      <a:endParaRPr lang="en-CA" sz="1600" dirty="0"/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Lines of Code</a:t>
                      </a:r>
                    </a:p>
                  </a:txBody>
                  <a:tcPr marL="73524" marR="73524" marT="36762" marB="36762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/>
                        <a:t>BLOC</a:t>
                      </a:r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1584</a:t>
                      </a:r>
                      <a:endParaRPr lang="en-CA" sz="1600" dirty="0"/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Blank Lines of Code</a:t>
                      </a:r>
                    </a:p>
                  </a:txBody>
                  <a:tcPr marL="73524" marR="73524" marT="36762" marB="36762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/>
                        <a:t>SLOC-P</a:t>
                      </a:r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7707</a:t>
                      </a:r>
                      <a:endParaRPr lang="en-CA" sz="1600" dirty="0"/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Physical Executable Lines of Code</a:t>
                      </a:r>
                    </a:p>
                  </a:txBody>
                  <a:tcPr marL="73524" marR="73524" marT="36762" marB="36762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600" dirty="0"/>
                        <a:t>SLOC-L </a:t>
                      </a:r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6077</a:t>
                      </a:r>
                      <a:endParaRPr lang="en-CA" sz="1600" dirty="0"/>
                    </a:p>
                  </a:txBody>
                  <a:tcPr marL="73524" marR="73524" marT="36762" marB="36762"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Logical Executable Lines of Code</a:t>
                      </a:r>
                    </a:p>
                  </a:txBody>
                  <a:tcPr marL="73524" marR="73524" marT="36762" marB="3676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940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720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Given</a:t>
            </a:r>
            <a:r>
              <a:rPr lang="en-CA" sz="3600" dirty="0" smtClean="0"/>
              <a:t>: </a:t>
            </a:r>
          </a:p>
          <a:p>
            <a:r>
              <a:rPr lang="en-CA" sz="3600" dirty="0"/>
              <a:t> </a:t>
            </a:r>
            <a:r>
              <a:rPr lang="en-CA" sz="3600" dirty="0" smtClean="0"/>
              <a:t>  Settings </a:t>
            </a:r>
            <a:r>
              <a:rPr lang="en-CA" sz="3600" b="1" dirty="0" smtClean="0"/>
              <a:t>S</a:t>
            </a:r>
            <a:r>
              <a:rPr lang="en-CA" sz="3600" dirty="0"/>
              <a:t> </a:t>
            </a:r>
            <a:r>
              <a:rPr lang="en-CA" sz="3600" dirty="0" smtClean="0"/>
              <a:t>and starting network </a:t>
            </a:r>
            <a:r>
              <a:rPr lang="en-CA" sz="3600" dirty="0"/>
              <a:t>s</a:t>
            </a:r>
            <a:r>
              <a:rPr lang="en-CA" sz="3600" dirty="0" smtClean="0"/>
              <a:t>tate </a:t>
            </a:r>
            <a:r>
              <a:rPr lang="en-CA" sz="3600" b="1" dirty="0" smtClean="0"/>
              <a:t>T</a:t>
            </a:r>
            <a:r>
              <a:rPr lang="en-CA" sz="3600" b="1" baseline="-25000" dirty="0" smtClean="0"/>
              <a:t>o</a:t>
            </a:r>
            <a:endParaRPr lang="en-CA" sz="3600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54920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Find</a:t>
            </a:r>
            <a:r>
              <a:rPr lang="en-CA" sz="3600" dirty="0" smtClean="0"/>
              <a:t>: </a:t>
            </a:r>
          </a:p>
          <a:p>
            <a:r>
              <a:rPr lang="en-CA" sz="3600" b="1" dirty="0"/>
              <a:t> </a:t>
            </a:r>
            <a:r>
              <a:rPr lang="en-CA" sz="3600" b="1" dirty="0" smtClean="0"/>
              <a:t>  </a:t>
            </a:r>
            <a:r>
              <a:rPr lang="en-CA" sz="3600" dirty="0" smtClean="0"/>
              <a:t>Network state </a:t>
            </a:r>
            <a:r>
              <a:rPr lang="en-CA" sz="3600" b="1" dirty="0" err="1" smtClean="0"/>
              <a:t>T</a:t>
            </a:r>
            <a:r>
              <a:rPr lang="en-CA" sz="3600" b="1" baseline="-25000" dirty="0" err="1" smtClean="0"/>
              <a:t>i</a:t>
            </a:r>
            <a:r>
              <a:rPr lang="en-CA" sz="3600" b="1" baseline="-25000" dirty="0" smtClean="0"/>
              <a:t> </a:t>
            </a:r>
            <a:r>
              <a:rPr lang="en-CA" sz="3600" dirty="0" smtClean="0"/>
              <a:t>for a given time </a:t>
            </a:r>
            <a:r>
              <a:rPr lang="en-CA" sz="3600" b="1" dirty="0" err="1" smtClean="0"/>
              <a:t>i</a:t>
            </a:r>
            <a:endParaRPr lang="en-CA" sz="3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36571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Synchronous Simulation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96752"/>
            <a:ext cx="815973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8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Synchronous Simulation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195200"/>
            <a:ext cx="8156656" cy="52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7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Synchronous Simulation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195200"/>
            <a:ext cx="8156656" cy="52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0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Synchronous Simulation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195200"/>
            <a:ext cx="8156656" cy="52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76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oud">
      <a:dk1>
        <a:srgbClr val="295892"/>
      </a:dk1>
      <a:lt1>
        <a:srgbClr val="F5F7FA"/>
      </a:lt1>
      <a:dk2>
        <a:srgbClr val="89A3C3"/>
      </a:dk2>
      <a:lt2>
        <a:srgbClr val="D8E1EB"/>
      </a:lt2>
      <a:accent1>
        <a:srgbClr val="285891"/>
      </a:accent1>
      <a:accent2>
        <a:srgbClr val="6587B0"/>
      </a:accent2>
      <a:accent3>
        <a:srgbClr val="88A2C2"/>
      </a:accent3>
      <a:accent4>
        <a:srgbClr val="B4C5D9"/>
      </a:accent4>
      <a:accent5>
        <a:srgbClr val="D7E0EA"/>
      </a:accent5>
      <a:accent6>
        <a:srgbClr val="F3F5F8"/>
      </a:accent6>
      <a:hlink>
        <a:srgbClr val="295892"/>
      </a:hlink>
      <a:folHlink>
        <a:srgbClr val="2958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483</Words>
  <Application>Microsoft Office PowerPoint</Application>
  <PresentationFormat>On-screen Show (4:3)</PresentationFormat>
  <Paragraphs>179</Paragraphs>
  <Slides>48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Simulator of an Asynchronous Distributed System </vt:lpstr>
      <vt:lpstr>Specification</vt:lpstr>
      <vt:lpstr>Specification</vt:lpstr>
      <vt:lpstr>Specification</vt:lpstr>
      <vt:lpstr>Objective</vt:lpstr>
      <vt:lpstr>Synchronous Simulation</vt:lpstr>
      <vt:lpstr>Synchronous Simulation</vt:lpstr>
      <vt:lpstr>Synchronous Simulation</vt:lpstr>
      <vt:lpstr>Synchronous Simulation</vt:lpstr>
      <vt:lpstr>Synchronous Simulation</vt:lpstr>
      <vt:lpstr>Asynchronous Simulation</vt:lpstr>
      <vt:lpstr>Asynchronous Simulation</vt:lpstr>
      <vt:lpstr>Asynchronous Simulation</vt:lpstr>
      <vt:lpstr>Asynchronous Simulation</vt:lpstr>
      <vt:lpstr>Asynchronous Simulation</vt:lpstr>
      <vt:lpstr>Asynchronous Simulation</vt:lpstr>
      <vt:lpstr>Asynchronous Simulation</vt:lpstr>
      <vt:lpstr>Deterministic Approach</vt:lpstr>
      <vt:lpstr>Deterministic Approach</vt:lpstr>
      <vt:lpstr>Deterministic Approach</vt:lpstr>
      <vt:lpstr>Deterministic Approach</vt:lpstr>
      <vt:lpstr>Deterministic Approach</vt:lpstr>
      <vt:lpstr>Deterministic Approach</vt:lpstr>
      <vt:lpstr>Simulation Design</vt:lpstr>
      <vt:lpstr>Simulation Design</vt:lpstr>
      <vt:lpstr>Simulation Design</vt:lpstr>
      <vt:lpstr>Simulation Design</vt:lpstr>
      <vt:lpstr>Simulation Design</vt:lpstr>
      <vt:lpstr>Simulation Design</vt:lpstr>
      <vt:lpstr>Simulation Design</vt:lpstr>
      <vt:lpstr>Simulation Design</vt:lpstr>
      <vt:lpstr>Simulation Design</vt:lpstr>
      <vt:lpstr>Simulation Design</vt:lpstr>
      <vt:lpstr>Simulation Design</vt:lpstr>
      <vt:lpstr>Simulation Design</vt:lpstr>
      <vt:lpstr>Simulation Design</vt:lpstr>
      <vt:lpstr>Simulation Design</vt:lpstr>
      <vt:lpstr>Simulation Design</vt:lpstr>
      <vt:lpstr>GUI Design </vt:lpstr>
      <vt:lpstr> Interthread Communication</vt:lpstr>
      <vt:lpstr> Interthread Communication</vt:lpstr>
      <vt:lpstr> Interthread Communication</vt:lpstr>
      <vt:lpstr> Interthread Communication</vt:lpstr>
      <vt:lpstr>Algorithm Design</vt:lpstr>
      <vt:lpstr>Algorithm Design</vt:lpstr>
      <vt:lpstr>Implementation Details</vt:lpstr>
      <vt:lpstr>Implementation Details</vt:lpstr>
      <vt:lpstr>Demo</vt:lpstr>
    </vt:vector>
  </TitlesOfParts>
  <Company>RIM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Dan</cp:lastModifiedBy>
  <cp:revision>327</cp:revision>
  <dcterms:created xsi:type="dcterms:W3CDTF">2012-03-03T22:54:45Z</dcterms:created>
  <dcterms:modified xsi:type="dcterms:W3CDTF">2015-04-22T13:26:23Z</dcterms:modified>
</cp:coreProperties>
</file>